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3" r:id="rId3"/>
    <p:sldId id="301" r:id="rId4"/>
    <p:sldId id="292" r:id="rId5"/>
    <p:sldId id="263" r:id="rId6"/>
    <p:sldId id="264" r:id="rId7"/>
    <p:sldId id="289" r:id="rId8"/>
    <p:sldId id="290" r:id="rId9"/>
    <p:sldId id="287" r:id="rId10"/>
    <p:sldId id="265" r:id="rId11"/>
    <p:sldId id="267" r:id="rId12"/>
    <p:sldId id="269" r:id="rId13"/>
    <p:sldId id="296" r:id="rId14"/>
    <p:sldId id="297" r:id="rId15"/>
    <p:sldId id="268" r:id="rId16"/>
    <p:sldId id="270" r:id="rId17"/>
    <p:sldId id="274" r:id="rId18"/>
    <p:sldId id="272" r:id="rId19"/>
    <p:sldId id="273" r:id="rId20"/>
    <p:sldId id="275" r:id="rId21"/>
    <p:sldId id="271" r:id="rId22"/>
    <p:sldId id="276" r:id="rId23"/>
    <p:sldId id="277" r:id="rId24"/>
    <p:sldId id="291" r:id="rId25"/>
    <p:sldId id="294" r:id="rId26"/>
    <p:sldId id="295" r:id="rId27"/>
    <p:sldId id="279" r:id="rId28"/>
    <p:sldId id="280" r:id="rId29"/>
    <p:sldId id="286" r:id="rId30"/>
    <p:sldId id="285" r:id="rId31"/>
    <p:sldId id="300" r:id="rId32"/>
    <p:sldId id="282" r:id="rId33"/>
    <p:sldId id="284" r:id="rId34"/>
    <p:sldId id="299" r:id="rId35"/>
    <p:sldId id="258" r:id="rId36"/>
    <p:sldId id="298" r:id="rId37"/>
    <p:sldId id="260" r:id="rId38"/>
    <p:sldId id="2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BD063-9ABA-40BF-AB9E-9A4B79EC27C1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E616B-B190-48D5-8C49-97E6472B81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13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E616B-B190-48D5-8C49-97E6472B814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80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794A-6177-41A1-ABD2-DBC16AD38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31DDF-F82D-46D0-8EB9-C55591625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EFC8-D3BB-459C-BAC8-7F9D032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16F4-B122-412C-8D71-84A2B528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57BC-4A37-442E-83EF-A3CF6F49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630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D00D-34C6-4C2A-A860-30377965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FCDB-B6CB-4D95-9579-2DDD93D9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C1211-77BB-489A-9793-EC63F730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72C5-5643-4FE0-93D4-697A8B5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3B01-5FAC-4DEA-9A14-FC6F872E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8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4768F-95EE-4C74-9DF1-C732530B7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5783A-02A0-4E09-8984-C9C9A3F3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237A-5811-4467-A76A-126354B5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37C9-1DB4-4735-8F8D-E749F69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EEFF-9F8B-46B1-B4A1-7C133F1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968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B4AB-A1D7-4347-92AD-0B57AB74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3B23-EFD4-416F-AD3F-A8878576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7748-B95F-46FF-88BC-047E45A3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9ED16-E4A4-490F-9F33-8FB104C7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B5F8-3D4C-4575-A179-038B5EBB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34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3533-D59D-439E-A634-F187A8CA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A7B7F-8E95-45D4-AF45-7924BC140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B0B4-76A9-440B-8291-273452AB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1196-A2EC-4A3A-AE15-7CEC3DA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DADCF-2E13-4225-91AA-FE99150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77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337-3D2F-4C5B-802C-6719BC2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D9B1-407E-466A-B09D-9ECCD8FB0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4A14A-AA61-4C84-A22D-B8972A7C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D140E-E83E-4CD5-A8E6-15F4138A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AA40E-72C6-4F97-983F-9A8ED3C0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A30FB-0B3C-4B76-9FC6-E8D29A2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26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3F64-3422-40C0-92A3-44DDB99D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E6030-F4A7-453D-8227-6B36CB642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5BF3-5378-48D9-BF50-194F9E11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AC97D-A432-4F7A-AE1B-D321A6E47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C253D-C31C-4F01-BA3B-56A452349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FAE4F-5A57-4D4F-8DC2-6161C12B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FA2A9-7C68-424E-90E6-EDAFD025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326F8-56A6-4AFB-85AE-EEB3565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28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5C28-3FA6-4FA4-AA9F-5B9095BA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B280A-532A-4043-AA61-640BE995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79682-00DD-43BD-AF80-D6DD9080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4BE6F-2E6E-4A88-A282-8A612584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96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F221C-57A5-4306-815E-64233F45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5FD34-16AC-47BE-9AD1-BCB08DD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0528-53A7-4501-B49B-53476472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42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41D2-26E8-441C-8B24-498F2666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2B3E-54CF-4EA3-BB2C-A468B730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6571-8E6A-4B47-92F3-198B40AD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3811-1E50-4129-8E31-0C1E8D49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99FB6-F8E2-4302-A956-4864A74F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34C54-AA4E-45E3-97BC-71ABE8AD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6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3B7E-7818-422F-B38B-5928B2CB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4EFEB-175A-481A-8121-554889F34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18E25-F8C6-4CE1-B4ED-2D4D987D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C0AE-EC33-4AE2-885B-3B2CB7C4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74F1-4F28-493D-A429-252CBB6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CF5F-4A55-46E8-A78B-B26B7D1C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65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3FD62-922D-43B1-8CD7-4B974C06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BCA3-9EB8-49C5-A985-D55DDA9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8149E-FBFB-46A0-929F-F073229C7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BC9E6-512C-4182-ACB5-F78238EC3847}" type="datetimeFigureOut">
              <a:rPr lang="en-AU" smtClean="0"/>
              <a:t>16/10/2019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F6628-44E1-4C7E-9F15-EC161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5AE0-3B54-493A-BA10-314D4DA6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9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c/df6/tutorial_py_histogram_backprojection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master/dc/df6/tutorial_py_histogram_backprojectio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://www.diva-portal.org/smash/get/diva2:273847/FULLTEXT0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445A-FD0C-4CD0-98C0-05CFC0FF4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AAD0D-65E1-4012-992A-C1362AE3C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Blah</a:t>
            </a:r>
          </a:p>
        </p:txBody>
      </p:sp>
    </p:spTree>
    <p:extLst>
      <p:ext uri="{BB962C8B-B14F-4D97-AF65-F5344CB8AC3E}">
        <p14:creationId xmlns:p14="http://schemas.microsoft.com/office/powerpoint/2010/main" val="385757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27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5468644" y="3826275"/>
            <a:ext cx="2559729" cy="3031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3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476-3ECD-4D42-A678-969B3B46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Colour </a:t>
            </a:r>
            <a:r>
              <a:rPr lang="en-AU" dirty="0" err="1"/>
              <a:t>historgram</a:t>
            </a:r>
            <a:r>
              <a:rPr lang="en-AU" dirty="0"/>
              <a:t> (OpenCV demo?)</a:t>
            </a:r>
          </a:p>
          <a:p>
            <a:endParaRPr lang="en-AU" dirty="0"/>
          </a:p>
          <a:p>
            <a:r>
              <a:rPr lang="en-AU" dirty="0"/>
              <a:t>IPM with box</a:t>
            </a:r>
          </a:p>
        </p:txBody>
      </p:sp>
    </p:spTree>
    <p:extLst>
      <p:ext uri="{BB962C8B-B14F-4D97-AF65-F5344CB8AC3E}">
        <p14:creationId xmlns:p14="http://schemas.microsoft.com/office/powerpoint/2010/main" val="263997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476-3ECD-4D42-A678-969B3B46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Colour </a:t>
            </a:r>
            <a:r>
              <a:rPr lang="en-AU" dirty="0" err="1"/>
              <a:t>historgram</a:t>
            </a:r>
            <a:r>
              <a:rPr lang="en-AU" dirty="0"/>
              <a:t> (OpenCV demo?)</a:t>
            </a:r>
          </a:p>
          <a:p>
            <a:endParaRPr lang="en-AU" dirty="0"/>
          </a:p>
          <a:p>
            <a:r>
              <a:rPr lang="en-AU" dirty="0"/>
              <a:t>IPM with box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C4A307-E6E0-4124-A22F-BA9D03A21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8"/>
          <a:stretch/>
        </p:blipFill>
        <p:spPr bwMode="auto">
          <a:xfrm>
            <a:off x="7371398" y="895168"/>
            <a:ext cx="4501735" cy="55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5AF51A-064D-42EA-B81C-BAD0018A264D}"/>
              </a:ext>
            </a:extLst>
          </p:cNvPr>
          <p:cNvSpPr txBox="1"/>
          <p:nvPr/>
        </p:nvSpPr>
        <p:spPr>
          <a:xfrm>
            <a:off x="7766629" y="6627812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hlinkClick r:id="rId3"/>
              </a:rPr>
              <a:t>https://docs.opencv.org/master/dc/df6/tutorial_py_histogram_backprojection.html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104138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476-3ECD-4D42-A678-969B3B46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Colour </a:t>
            </a:r>
            <a:r>
              <a:rPr lang="en-AU" dirty="0" err="1"/>
              <a:t>historgram</a:t>
            </a:r>
            <a:r>
              <a:rPr lang="en-AU" dirty="0"/>
              <a:t> (OpenCV demo?)</a:t>
            </a:r>
          </a:p>
          <a:p>
            <a:endParaRPr lang="en-AU" dirty="0"/>
          </a:p>
          <a:p>
            <a:r>
              <a:rPr lang="en-AU" dirty="0"/>
              <a:t>IPM with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AF51A-064D-42EA-B81C-BAD0018A264D}"/>
              </a:ext>
            </a:extLst>
          </p:cNvPr>
          <p:cNvSpPr txBox="1"/>
          <p:nvPr/>
        </p:nvSpPr>
        <p:spPr>
          <a:xfrm>
            <a:off x="7766629" y="6627812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hlinkClick r:id="rId2"/>
              </a:rPr>
              <a:t>https://docs.opencv.org/master/dc/df6/tutorial_py_histogram_backprojection.html</a:t>
            </a:r>
            <a:endParaRPr lang="en-AU" sz="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9E42B-3C28-4CEA-9312-910C11229AD6}"/>
              </a:ext>
            </a:extLst>
          </p:cNvPr>
          <p:cNvSpPr/>
          <p:nvPr/>
        </p:nvSpPr>
        <p:spPr>
          <a:xfrm>
            <a:off x="1477108" y="3429000"/>
            <a:ext cx="2883877" cy="2535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IPM with ROI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62C43A-425C-4816-9DE3-59316EF0AE8D}"/>
              </a:ext>
            </a:extLst>
          </p:cNvPr>
          <p:cNvSpPr/>
          <p:nvPr/>
        </p:nvSpPr>
        <p:spPr>
          <a:xfrm>
            <a:off x="6415454" y="3429000"/>
            <a:ext cx="2883877" cy="2535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Detected road surface</a:t>
            </a:r>
          </a:p>
        </p:txBody>
      </p:sp>
    </p:spTree>
    <p:extLst>
      <p:ext uri="{BB962C8B-B14F-4D97-AF65-F5344CB8AC3E}">
        <p14:creationId xmlns:p14="http://schemas.microsoft.com/office/powerpoint/2010/main" val="366377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90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5264457" y="1"/>
            <a:ext cx="65903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2559729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10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FF81-09FD-4BC4-A446-C359E0DD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mask generation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3E673-5C21-465B-8C94-B5783027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9661"/>
            <a:ext cx="10515600" cy="2643265"/>
          </a:xfrm>
        </p:spPr>
      </p:pic>
    </p:spTree>
    <p:extLst>
      <p:ext uri="{BB962C8B-B14F-4D97-AF65-F5344CB8AC3E}">
        <p14:creationId xmlns:p14="http://schemas.microsoft.com/office/powerpoint/2010/main" val="283644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4136995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314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5237825" y="1"/>
            <a:ext cx="2210540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47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4803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Single camera navigation localisation</a:t>
            </a:r>
          </a:p>
          <a:p>
            <a:pPr lvl="1"/>
            <a:r>
              <a:rPr lang="en-AU" dirty="0"/>
              <a:t>Route feature detection and tracking</a:t>
            </a:r>
          </a:p>
          <a:p>
            <a:pPr lvl="1"/>
            <a:r>
              <a:rPr lang="en-AU" dirty="0"/>
              <a:t>Driving line development</a:t>
            </a:r>
          </a:p>
          <a:p>
            <a:endParaRPr lang="en-AU" dirty="0"/>
          </a:p>
          <a:p>
            <a:r>
              <a:rPr lang="en-AU" dirty="0"/>
              <a:t>Modular with defined I/O</a:t>
            </a:r>
          </a:p>
          <a:p>
            <a:pPr lvl="1"/>
            <a:r>
              <a:rPr lang="en-AU" dirty="0"/>
              <a:t>Swap out individual module implementations</a:t>
            </a:r>
          </a:p>
          <a:p>
            <a:pPr lvl="1"/>
            <a:endParaRPr lang="en-AU" dirty="0"/>
          </a:p>
          <a:p>
            <a:r>
              <a:rPr lang="en-AU" dirty="0"/>
              <a:t>Human interpretable</a:t>
            </a:r>
          </a:p>
          <a:p>
            <a:pPr lvl="1"/>
            <a:r>
              <a:rPr lang="en-AU" dirty="0"/>
              <a:t>….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9F4F5-42FE-4F0B-BD93-679727BC8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43" y="2461846"/>
            <a:ext cx="6039257" cy="35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5B2C-C582-4826-9E8B-225C34FF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Driving line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CC2D6-AB75-4A40-A458-0D16F36C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9241"/>
            <a:ext cx="10515600" cy="4244105"/>
          </a:xfrm>
        </p:spPr>
      </p:pic>
    </p:spTree>
    <p:extLst>
      <p:ext uri="{BB962C8B-B14F-4D97-AF65-F5344CB8AC3E}">
        <p14:creationId xmlns:p14="http://schemas.microsoft.com/office/powerpoint/2010/main" val="1119362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226423" y="1"/>
            <a:ext cx="462841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94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273988" y="1855433"/>
            <a:ext cx="3421054" cy="72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583402"/>
            <a:ext cx="4823534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88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1530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A2FF2-F08E-4079-98E9-B8B775C3D6F0}"/>
              </a:ext>
            </a:extLst>
          </p:cNvPr>
          <p:cNvSpPr/>
          <p:nvPr/>
        </p:nvSpPr>
        <p:spPr>
          <a:xfrm>
            <a:off x="7847859" y="3824055"/>
            <a:ext cx="2861759" cy="304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954BC-5489-4F3C-A6EF-A90B3DD6E762}"/>
              </a:ext>
            </a:extLst>
          </p:cNvPr>
          <p:cNvSpPr/>
          <p:nvPr/>
        </p:nvSpPr>
        <p:spPr>
          <a:xfrm>
            <a:off x="8773842" y="1962705"/>
            <a:ext cx="2861759" cy="57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717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1893481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17" y="4498210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8672175" y="2299429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3520582"/>
            <a:ext cx="1289686" cy="1345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8848226" y="406567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5147683"/>
            <a:ext cx="1289686" cy="13451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8848226" y="5692775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9038059" y="378376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8637436" y="544287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5" y="1629755"/>
            <a:ext cx="6465400" cy="2266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67A262-B513-4D9F-8ADD-09C13847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4995309" y="4488395"/>
            <a:ext cx="1289686" cy="1345192"/>
          </a:xfrm>
          <a:prstGeom prst="rect">
            <a:avLst/>
          </a:prstGeom>
        </p:spPr>
      </p:pic>
      <p:sp>
        <p:nvSpPr>
          <p:cNvPr id="59" name="Left Brace 58">
            <a:extLst>
              <a:ext uri="{FF2B5EF4-FFF2-40B4-BE49-F238E27FC236}">
                <a16:creationId xmlns:a16="http://schemas.microsoft.com/office/drawing/2014/main" id="{189EDEF9-52D5-4B60-8DE8-45D270CF99E2}"/>
              </a:ext>
            </a:extLst>
          </p:cNvPr>
          <p:cNvSpPr/>
          <p:nvPr/>
        </p:nvSpPr>
        <p:spPr>
          <a:xfrm>
            <a:off x="7115290" y="1746757"/>
            <a:ext cx="1042123" cy="4746118"/>
          </a:xfrm>
          <a:prstGeom prst="leftBrace">
            <a:avLst>
              <a:gd name="adj1" fmla="val 8333"/>
              <a:gd name="adj2" fmla="val 775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C30006-C0F0-469E-AD98-CED9EF295B91}"/>
              </a:ext>
            </a:extLst>
          </p:cNvPr>
          <p:cNvSpPr txBox="1"/>
          <p:nvPr/>
        </p:nvSpPr>
        <p:spPr>
          <a:xfrm>
            <a:off x="1962769" y="6008513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Detected road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B3A009-D78C-48B5-9191-017FE72FA38E}"/>
              </a:ext>
            </a:extLst>
          </p:cNvPr>
          <p:cNvSpPr txBox="1"/>
          <p:nvPr/>
        </p:nvSpPr>
        <p:spPr>
          <a:xfrm>
            <a:off x="4929215" y="6008513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mask</a:t>
            </a:r>
          </a:p>
        </p:txBody>
      </p:sp>
    </p:spTree>
    <p:extLst>
      <p:ext uri="{BB962C8B-B14F-4D97-AF65-F5344CB8AC3E}">
        <p14:creationId xmlns:p14="http://schemas.microsoft.com/office/powerpoint/2010/main" val="379021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2083808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1405099" y="2489756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3710909"/>
            <a:ext cx="1289686" cy="1345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1581150" y="425600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5338010"/>
            <a:ext cx="1289686" cy="1345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5334493"/>
            <a:ext cx="1316161" cy="13255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1581150" y="588310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1770983" y="397409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1370360" y="5633199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D24EB9-45E9-4B9E-9029-D56E217783C5}"/>
              </a:ext>
            </a:extLst>
          </p:cNvPr>
          <p:cNvGrpSpPr/>
          <p:nvPr/>
        </p:nvGrpSpPr>
        <p:grpSpPr>
          <a:xfrm>
            <a:off x="5764145" y="3701245"/>
            <a:ext cx="1316161" cy="1325562"/>
            <a:chOff x="7173845" y="3701245"/>
            <a:chExt cx="1316161" cy="132556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C54E85-3E1B-4371-BF16-86892DA4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3845" y="3701245"/>
              <a:ext cx="1316161" cy="13255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260CCD-B600-4919-848F-43A64091274E}"/>
                </a:ext>
              </a:extLst>
            </p:cNvPr>
            <p:cNvSpPr/>
            <p:nvPr/>
          </p:nvSpPr>
          <p:spPr>
            <a:xfrm rot="334790">
              <a:off x="7409185" y="4273829"/>
              <a:ext cx="868600" cy="6142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B5669A-7CA4-41A1-9F52-5209D36D037B}"/>
                </a:ext>
              </a:extLst>
            </p:cNvPr>
            <p:cNvSpPr/>
            <p:nvPr/>
          </p:nvSpPr>
          <p:spPr>
            <a:xfrm rot="5400000">
              <a:off x="7619280" y="4566121"/>
              <a:ext cx="37147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F89953-FDBC-4F35-A04A-4A561C373BED}"/>
              </a:ext>
            </a:extLst>
          </p:cNvPr>
          <p:cNvGrpSpPr/>
          <p:nvPr/>
        </p:nvGrpSpPr>
        <p:grpSpPr>
          <a:xfrm>
            <a:off x="5775704" y="2080291"/>
            <a:ext cx="1316161" cy="1325562"/>
            <a:chOff x="9372590" y="2080291"/>
            <a:chExt cx="1316161" cy="132556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9F0817-5D83-4399-AFB7-CEE7A4BDA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590" y="2080291"/>
              <a:ext cx="1316161" cy="132556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B04F08B-3258-4817-B304-05151919D00E}"/>
                </a:ext>
              </a:extLst>
            </p:cNvPr>
            <p:cNvSpPr/>
            <p:nvPr/>
          </p:nvSpPr>
          <p:spPr>
            <a:xfrm rot="5400000">
              <a:off x="9844932" y="2943892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9779EC7-3D47-4940-A717-A819559C1843}"/>
                </a:ext>
              </a:extLst>
            </p:cNvPr>
            <p:cNvSpPr/>
            <p:nvPr/>
          </p:nvSpPr>
          <p:spPr>
            <a:xfrm rot="5400000">
              <a:off x="10121157" y="2585480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36BC29-41A2-486A-B641-8927DEAFA9A6}"/>
                </a:ext>
              </a:extLst>
            </p:cNvPr>
            <p:cNvSpPr/>
            <p:nvPr/>
          </p:nvSpPr>
          <p:spPr>
            <a:xfrm rot="5400000">
              <a:off x="9400632" y="2479746"/>
              <a:ext cx="58294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2E60F93-EAB9-44CC-AEE7-2F079F8C541C}"/>
              </a:ext>
            </a:extLst>
          </p:cNvPr>
          <p:cNvSpPr/>
          <p:nvPr/>
        </p:nvSpPr>
        <p:spPr>
          <a:xfrm>
            <a:off x="5764145" y="5342885"/>
            <a:ext cx="1316161" cy="1317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blipFill>
                <a:blip r:embed="rId5"/>
                <a:stretch>
                  <a:fillRect l="-2491" r="-3203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blipFill>
                <a:blip r:embed="rId6"/>
                <a:stretch>
                  <a:fillRect l="-3922" r="-4412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blipFill>
                <a:blip r:embed="rId7"/>
                <a:stretch>
                  <a:fillRect l="-4624" r="-5202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blipFill>
                <a:blip r:embed="rId8"/>
                <a:stretch>
                  <a:fillRect l="-4348" r="-3865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649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2F57AF3F-5C34-409F-8654-1FA74D26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36" y="2080291"/>
            <a:ext cx="1316161" cy="1325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090013" y="2216160"/>
            <a:ext cx="1289686" cy="1175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-1786003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120412" y="3843261"/>
            <a:ext cx="1289686" cy="1175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-1640351" y="438835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36" y="4905160"/>
            <a:ext cx="1742449" cy="17548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-1450518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C54E85-3E1B-4371-BF16-86892DA4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3701245"/>
            <a:ext cx="1316161" cy="132556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BB5669A-7CA4-41A1-9F52-5209D36D037B}"/>
              </a:ext>
            </a:extLst>
          </p:cNvPr>
          <p:cNvSpPr/>
          <p:nvPr/>
        </p:nvSpPr>
        <p:spPr>
          <a:xfrm rot="5400000">
            <a:off x="6111822" y="4468364"/>
            <a:ext cx="566992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04F08B-3258-4817-B304-05151919D00E}"/>
              </a:ext>
            </a:extLst>
          </p:cNvPr>
          <p:cNvSpPr/>
          <p:nvPr/>
        </p:nvSpPr>
        <p:spPr>
          <a:xfrm rot="5400000">
            <a:off x="6324757" y="3020603"/>
            <a:ext cx="218053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779EC7-3D47-4940-A717-A819559C1843}"/>
              </a:ext>
            </a:extLst>
          </p:cNvPr>
          <p:cNvSpPr/>
          <p:nvPr/>
        </p:nvSpPr>
        <p:spPr>
          <a:xfrm rot="5400000">
            <a:off x="6454092" y="2655659"/>
            <a:ext cx="51183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36BC29-41A2-486A-B641-8927DEAFA9A6}"/>
              </a:ext>
            </a:extLst>
          </p:cNvPr>
          <p:cNvSpPr/>
          <p:nvPr/>
        </p:nvSpPr>
        <p:spPr>
          <a:xfrm rot="5400000">
            <a:off x="5733567" y="2549926"/>
            <a:ext cx="72330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blipFill>
                <a:blip r:embed="rId5"/>
                <a:stretch>
                  <a:fillRect l="-3077" r="-3462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blipFill>
                <a:blip r:embed="rId6"/>
                <a:stretch>
                  <a:fillRect l="-4372" r="-4918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blipFill>
                <a:blip r:embed="rId7"/>
                <a:stretch>
                  <a:fillRect l="-3587" r="-4036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blipFill>
                <a:blip r:embed="rId8"/>
                <a:stretch>
                  <a:fillRect l="-3502" r="-3113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47838E-6DED-42A6-AF96-786A513B7B35}"/>
              </a:ext>
            </a:extLst>
          </p:cNvPr>
          <p:cNvSpPr/>
          <p:nvPr/>
        </p:nvSpPr>
        <p:spPr>
          <a:xfrm>
            <a:off x="-2084870" y="2080291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B7AAF1-243A-4265-A01D-D255B1C388F0}"/>
              </a:ext>
            </a:extLst>
          </p:cNvPr>
          <p:cNvSpPr/>
          <p:nvPr/>
        </p:nvSpPr>
        <p:spPr>
          <a:xfrm>
            <a:off x="-2115269" y="3706787"/>
            <a:ext cx="1275227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96F7771-C2B7-49E0-9436-936B43A1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5334493"/>
            <a:ext cx="1316161" cy="132556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F7D7A25-20B2-441D-B0DD-D3206940FF73}"/>
              </a:ext>
            </a:extLst>
          </p:cNvPr>
          <p:cNvSpPr/>
          <p:nvPr/>
        </p:nvSpPr>
        <p:spPr>
          <a:xfrm rot="334790">
            <a:off x="6154788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E81689-24AE-48EA-B78A-06B5B413F60C}"/>
              </a:ext>
            </a:extLst>
          </p:cNvPr>
          <p:cNvSpPr/>
          <p:nvPr/>
        </p:nvSpPr>
        <p:spPr>
          <a:xfrm rot="334790">
            <a:off x="6434773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F95DE0-270D-4479-9E65-47E546367CAB}"/>
              </a:ext>
            </a:extLst>
          </p:cNvPr>
          <p:cNvSpPr/>
          <p:nvPr/>
        </p:nvSpPr>
        <p:spPr>
          <a:xfrm rot="334790">
            <a:off x="6025616" y="4377665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000418-8157-4A27-9D56-BC5B4FF1385F}"/>
              </a:ext>
            </a:extLst>
          </p:cNvPr>
          <p:cNvSpPr/>
          <p:nvPr/>
        </p:nvSpPr>
        <p:spPr>
          <a:xfrm rot="334790">
            <a:off x="6017802" y="4377664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1E1AEB-6645-4BE1-929F-B747A7B50A59}"/>
              </a:ext>
            </a:extLst>
          </p:cNvPr>
          <p:cNvSpPr/>
          <p:nvPr/>
        </p:nvSpPr>
        <p:spPr>
          <a:xfrm rot="334790">
            <a:off x="6009851" y="3908256"/>
            <a:ext cx="591320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F9A367-443C-436B-A78B-60F371B8E17D}"/>
              </a:ext>
            </a:extLst>
          </p:cNvPr>
          <p:cNvSpPr/>
          <p:nvPr/>
        </p:nvSpPr>
        <p:spPr>
          <a:xfrm rot="334790">
            <a:off x="5907556" y="4111334"/>
            <a:ext cx="203563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DC257B-DDA2-4304-BD66-AA22AC492336}"/>
              </a:ext>
            </a:extLst>
          </p:cNvPr>
          <p:cNvSpPr/>
          <p:nvPr/>
        </p:nvSpPr>
        <p:spPr>
          <a:xfrm rot="334790">
            <a:off x="6286996" y="6035592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28E988-C4EB-4155-AB24-2BC6C2B8CA35}"/>
              </a:ext>
            </a:extLst>
          </p:cNvPr>
          <p:cNvSpPr/>
          <p:nvPr/>
        </p:nvSpPr>
        <p:spPr>
          <a:xfrm rot="5400000">
            <a:off x="6165568" y="6046024"/>
            <a:ext cx="566992" cy="640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6586B93-51A1-4D79-A8D9-9A8BA2F9D516}"/>
              </a:ext>
            </a:extLst>
          </p:cNvPr>
          <p:cNvSpPr/>
          <p:nvPr/>
        </p:nvSpPr>
        <p:spPr>
          <a:xfrm rot="334790">
            <a:off x="6286996" y="5392827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74B4366-1BA4-461D-8962-B564AC0056D5}"/>
              </a:ext>
            </a:extLst>
          </p:cNvPr>
          <p:cNvSpPr/>
          <p:nvPr/>
        </p:nvSpPr>
        <p:spPr>
          <a:xfrm rot="5400000">
            <a:off x="5870189" y="5680250"/>
            <a:ext cx="566992" cy="4977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36A353-5A0E-42B1-B245-4A9DDA6C66F9}"/>
              </a:ext>
            </a:extLst>
          </p:cNvPr>
          <p:cNvSpPr/>
          <p:nvPr/>
        </p:nvSpPr>
        <p:spPr>
          <a:xfrm>
            <a:off x="10923277" y="5787590"/>
            <a:ext cx="119765" cy="1124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D7805C0-FDE7-49D7-8F16-C077D6C9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5304058"/>
            <a:ext cx="1316161" cy="1325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EAD48-6186-4EE8-B288-598F579B7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616" y="3705901"/>
            <a:ext cx="1423068" cy="1433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1C6CC-9052-42DF-A2CD-A85CBC9F5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577" y="2087137"/>
            <a:ext cx="1443228" cy="1433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D194E-54DD-4CD5-97D6-153AF3579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144" y="5234892"/>
            <a:ext cx="1423500" cy="144306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67D69F1-960B-43A3-92D0-46D17BBEB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1560"/>
          <a:stretch/>
        </p:blipFill>
        <p:spPr>
          <a:xfrm>
            <a:off x="-2110968" y="5470362"/>
            <a:ext cx="1289686" cy="118969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77F29EE-6E3B-44A7-832B-610F92411888}"/>
              </a:ext>
            </a:extLst>
          </p:cNvPr>
          <p:cNvSpPr/>
          <p:nvPr/>
        </p:nvSpPr>
        <p:spPr>
          <a:xfrm rot="334790">
            <a:off x="-1630907" y="601545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A189507-0B8E-4630-A214-310651A42AD4}"/>
              </a:ext>
            </a:extLst>
          </p:cNvPr>
          <p:cNvSpPr/>
          <p:nvPr/>
        </p:nvSpPr>
        <p:spPr>
          <a:xfrm rot="334790">
            <a:off x="-1841697" y="576555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A2F2F0-B715-45A2-B58E-B5E4F03D9925}"/>
              </a:ext>
            </a:extLst>
          </p:cNvPr>
          <p:cNvSpPr/>
          <p:nvPr/>
        </p:nvSpPr>
        <p:spPr>
          <a:xfrm>
            <a:off x="-2105825" y="5342885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868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6052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529E6-196C-454E-BBCC-A5E6B3E22BE9}"/>
              </a:ext>
            </a:extLst>
          </p:cNvPr>
          <p:cNvSpPr/>
          <p:nvPr/>
        </p:nvSpPr>
        <p:spPr>
          <a:xfrm>
            <a:off x="8773751" y="1855434"/>
            <a:ext cx="2861759" cy="5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0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721048" y="3835152"/>
            <a:ext cx="2462073" cy="302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1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E994-E42A-4623-930E-23D4882F109F}"/>
              </a:ext>
            </a:extLst>
          </p:cNvPr>
          <p:cNvSpPr/>
          <p:nvPr/>
        </p:nvSpPr>
        <p:spPr>
          <a:xfrm>
            <a:off x="633046" y="174439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63E14-3EAB-401E-AB52-16E8DF8EF476}"/>
              </a:ext>
            </a:extLst>
          </p:cNvPr>
          <p:cNvSpPr/>
          <p:nvPr/>
        </p:nvSpPr>
        <p:spPr>
          <a:xfrm>
            <a:off x="2264898" y="3545057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6CCE2-4DA6-444E-8AF1-9B32C86A0995}"/>
              </a:ext>
            </a:extLst>
          </p:cNvPr>
          <p:cNvSpPr/>
          <p:nvPr/>
        </p:nvSpPr>
        <p:spPr>
          <a:xfrm>
            <a:off x="6738425" y="174439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D723C4-8C8C-480A-8655-3224315D0E2F}"/>
              </a:ext>
            </a:extLst>
          </p:cNvPr>
          <p:cNvCxnSpPr/>
          <p:nvPr/>
        </p:nvCxnSpPr>
        <p:spPr>
          <a:xfrm>
            <a:off x="8446477" y="3601329"/>
            <a:ext cx="281354" cy="3938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361CCC-87C1-4787-97A7-E55C564CA757}"/>
              </a:ext>
            </a:extLst>
          </p:cNvPr>
          <p:cNvSpPr/>
          <p:nvPr/>
        </p:nvSpPr>
        <p:spPr>
          <a:xfrm>
            <a:off x="8695006" y="3952801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7B6DD-5FA8-4896-A324-369555CE5E51}"/>
              </a:ext>
            </a:extLst>
          </p:cNvPr>
          <p:cNvSpPr/>
          <p:nvPr/>
        </p:nvSpPr>
        <p:spPr>
          <a:xfrm>
            <a:off x="8370277" y="3545057"/>
            <a:ext cx="152400" cy="1524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ED41F-2D0A-41B3-B52B-94E24A8E42E5}"/>
              </a:ext>
            </a:extLst>
          </p:cNvPr>
          <p:cNvSpPr txBox="1"/>
          <p:nvPr/>
        </p:nvSpPr>
        <p:spPr>
          <a:xfrm>
            <a:off x="8538667" y="349135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(2,3)</a:t>
            </a:r>
          </a:p>
        </p:txBody>
      </p:sp>
    </p:spTree>
    <p:extLst>
      <p:ext uri="{BB962C8B-B14F-4D97-AF65-F5344CB8AC3E}">
        <p14:creationId xmlns:p14="http://schemas.microsoft.com/office/powerpoint/2010/main" val="25698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Original scope</a:t>
            </a:r>
          </a:p>
          <a:p>
            <a:pPr lvl="1"/>
            <a:r>
              <a:rPr lang="en-AU" dirty="0"/>
              <a:t>Intersection detection from still image</a:t>
            </a:r>
          </a:p>
          <a:p>
            <a:r>
              <a:rPr lang="en-AU" dirty="0"/>
              <a:t>Restrictions</a:t>
            </a:r>
          </a:p>
          <a:p>
            <a:pPr lvl="1"/>
            <a:r>
              <a:rPr lang="en-AU" dirty="0"/>
              <a:t>No other vehicles</a:t>
            </a:r>
          </a:p>
          <a:p>
            <a:pPr lvl="1"/>
            <a:r>
              <a:rPr lang="en-AU" dirty="0"/>
              <a:t>Detectable road surface </a:t>
            </a:r>
          </a:p>
          <a:p>
            <a:endParaRPr lang="en-AU" dirty="0"/>
          </a:p>
          <a:p>
            <a:r>
              <a:rPr lang="en-AU" dirty="0"/>
              <a:t>Extension</a:t>
            </a:r>
          </a:p>
          <a:p>
            <a:pPr lvl="1"/>
            <a:r>
              <a:rPr lang="en-AU" dirty="0"/>
              <a:t>Driving line confirmation and intersection tracking</a:t>
            </a:r>
          </a:p>
        </p:txBody>
      </p:sp>
    </p:spTree>
    <p:extLst>
      <p:ext uri="{BB962C8B-B14F-4D97-AF65-F5344CB8AC3E}">
        <p14:creationId xmlns:p14="http://schemas.microsoft.com/office/powerpoint/2010/main" val="2851486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9E38E-F00B-4F71-9E3B-F05CE228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1" y="224287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E2B9A-D3E8-4473-AF3A-D398CE7A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76" y="136263"/>
            <a:ext cx="3429000" cy="6457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E3735-2EDC-474B-83CB-1A5F2C1EB9CC}"/>
              </a:ext>
            </a:extLst>
          </p:cNvPr>
          <p:cNvSpPr/>
          <p:nvPr/>
        </p:nvSpPr>
        <p:spPr>
          <a:xfrm>
            <a:off x="3103747" y="6006905"/>
            <a:ext cx="295422" cy="540916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E61CD-73CF-4C20-B627-9EE82A20077F}"/>
              </a:ext>
            </a:extLst>
          </p:cNvPr>
          <p:cNvSpPr/>
          <p:nvPr/>
        </p:nvSpPr>
        <p:spPr>
          <a:xfrm>
            <a:off x="9467557" y="4600135"/>
            <a:ext cx="928468" cy="1786597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F34DC-4CD2-4E6C-84C7-20D10C8ADDD5}"/>
              </a:ext>
            </a:extLst>
          </p:cNvPr>
          <p:cNvSpPr txBox="1"/>
          <p:nvPr/>
        </p:nvSpPr>
        <p:spPr>
          <a:xfrm>
            <a:off x="933671" y="1378390"/>
            <a:ext cx="6494071" cy="67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Gunnar </a:t>
            </a:r>
            <a:r>
              <a:rPr lang="en-AU" dirty="0" err="1"/>
              <a:t>Farnebäck</a:t>
            </a:r>
            <a:r>
              <a:rPr lang="en-AU" dirty="0"/>
              <a:t> optical flow algorithm:</a:t>
            </a:r>
          </a:p>
          <a:p>
            <a:r>
              <a:rPr lang="en-AU" dirty="0"/>
              <a:t>“</a:t>
            </a:r>
            <a:r>
              <a:rPr lang="en-US" i="1" dirty="0"/>
              <a:t>Two-Frame Motion Estimation Based on Polynomial Expansion</a:t>
            </a:r>
            <a:r>
              <a:rPr lang="en-US" dirty="0"/>
              <a:t>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2083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9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42C-9DCE-4861-B66F-2D0A6F0C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CA33F-954E-440B-AD05-0F7A0447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512"/>
            <a:ext cx="12201411" cy="4067137"/>
          </a:xfrm>
        </p:spPr>
      </p:pic>
    </p:spTree>
    <p:extLst>
      <p:ext uri="{BB962C8B-B14F-4D97-AF65-F5344CB8AC3E}">
        <p14:creationId xmlns:p14="http://schemas.microsoft.com/office/powerpoint/2010/main" val="1798438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93DB-64EF-4AFC-B664-06450D5D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753-D2C7-4077-8502-926FC156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99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CC6C-A28E-4BF1-A56F-81B82E62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Resuts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C6289-7529-45FB-84E1-FFCE652C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Hough transform for lane edges</a:t>
            </a:r>
          </a:p>
          <a:p>
            <a:endParaRPr lang="en-AU" dirty="0"/>
          </a:p>
          <a:p>
            <a:r>
              <a:rPr lang="en-AU" dirty="0"/>
              <a:t>Camera distortion correction </a:t>
            </a:r>
            <a:r>
              <a:rPr lang="en-AU"/>
              <a:t>(fisheye)</a:t>
            </a:r>
            <a:endParaRPr lang="en-AU" dirty="0"/>
          </a:p>
          <a:p>
            <a:endParaRPr lang="en-AU" dirty="0"/>
          </a:p>
          <a:p>
            <a:r>
              <a:rPr lang="en-AU" dirty="0"/>
              <a:t>Other intersections</a:t>
            </a:r>
          </a:p>
          <a:p>
            <a:endParaRPr lang="en-AU" dirty="0"/>
          </a:p>
          <a:p>
            <a:r>
              <a:rPr lang="en-AU" dirty="0"/>
              <a:t>IPM ‘width’</a:t>
            </a:r>
          </a:p>
          <a:p>
            <a:endParaRPr lang="en-AU" dirty="0"/>
          </a:p>
          <a:p>
            <a:r>
              <a:rPr lang="en-AU" dirty="0"/>
              <a:t>Optical flow performance</a:t>
            </a:r>
          </a:p>
        </p:txBody>
      </p:sp>
    </p:spTree>
    <p:extLst>
      <p:ext uri="{BB962C8B-B14F-4D97-AF65-F5344CB8AC3E}">
        <p14:creationId xmlns:p14="http://schemas.microsoft.com/office/powerpoint/2010/main" val="2759778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24FE-FFC3-403A-928B-CD907F4A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Path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096EA-B770-4E35-AD9A-1F544043D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Bezier curve theory</a:t>
            </a:r>
          </a:p>
          <a:p>
            <a:pPr lvl="1"/>
            <a:endParaRPr lang="en-AU" dirty="0"/>
          </a:p>
          <a:p>
            <a:r>
              <a:rPr lang="en-AU" dirty="0"/>
              <a:t>Interpolation between central point as p1 vs pc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C5BD9A-1801-4AEF-A718-814D7CE0A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27" y="914400"/>
            <a:ext cx="3002902" cy="30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3496-1A76-496C-890A-61710285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82DD-23B2-4396-8F8E-B7B3C11B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1223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D96-958E-4E70-8819-4C9F0334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B0BC-B59B-4993-991E-9F5A3A4F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Two-Frame Motion Estimation Based on Polynomial Expansion</a:t>
            </a:r>
          </a:p>
          <a:p>
            <a:pPr lvl="1"/>
            <a:r>
              <a:rPr lang="en-AU" dirty="0"/>
              <a:t>Gunnar </a:t>
            </a:r>
            <a:r>
              <a:rPr lang="en-AU" dirty="0" err="1"/>
              <a:t>Farnebäck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http://www.diva-portal.org/smash/get/diva2:273847/FULLTEXT01.pdf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3F5F1-87A2-47A0-879B-B03E3352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525" y="3392490"/>
            <a:ext cx="3099414" cy="560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D1BEC-0F33-4C42-8AAA-79F52752D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146" y="3953022"/>
            <a:ext cx="5637067" cy="1111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E1F2E-9A38-4CF1-BF89-60553FF90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172" y="5064992"/>
            <a:ext cx="2214585" cy="476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8E395-F265-4986-9669-9C34450C5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84184"/>
            <a:ext cx="3026046" cy="1434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885E3-9077-4235-B4DF-D3C790FAE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335" y="4887151"/>
            <a:ext cx="1953851" cy="5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1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4A12-B9FD-4765-BEC2-40E40FB7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Bezier Curves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0EE6B0-2D9F-4896-A6F1-1E67386D2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35" y="3521927"/>
            <a:ext cx="3157654" cy="3157654"/>
          </a:xfrm>
          <a:prstGeom prst="rect">
            <a:avLst/>
          </a:prstGeom>
        </p:spPr>
      </p:pic>
      <p:pic>
        <p:nvPicPr>
          <p:cNvPr id="1026" name="Picture 2" descr="Image result for bezier curve">
            <a:extLst>
              <a:ext uri="{FF2B5EF4-FFF2-40B4-BE49-F238E27FC236}">
                <a16:creationId xmlns:a16="http://schemas.microsoft.com/office/drawing/2014/main" id="{650BBA98-2CA1-4B97-9E98-DB130DF4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0" y="2128046"/>
            <a:ext cx="5088485" cy="212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69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1026" name="Picture 2" descr="Image result for unsw canberra">
            <a:extLst>
              <a:ext uri="{FF2B5EF4-FFF2-40B4-BE49-F238E27FC236}">
                <a16:creationId xmlns:a16="http://schemas.microsoft.com/office/drawing/2014/main" id="{A3CB23EF-A276-4E45-BEAF-1F278588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28" y="2178145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4D808-57C4-41F7-9A9C-D56E6792C05F}"/>
              </a:ext>
            </a:extLst>
          </p:cNvPr>
          <p:cNvGrpSpPr/>
          <p:nvPr/>
        </p:nvGrpSpPr>
        <p:grpSpPr>
          <a:xfrm>
            <a:off x="355356" y="2153527"/>
            <a:ext cx="2823943" cy="2823942"/>
            <a:chOff x="355356" y="2209799"/>
            <a:chExt cx="2823943" cy="28239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C2F411-CCF7-4E9D-8AA5-FF7D1318A71C}"/>
                </a:ext>
              </a:extLst>
            </p:cNvPr>
            <p:cNvSpPr/>
            <p:nvPr/>
          </p:nvSpPr>
          <p:spPr>
            <a:xfrm>
              <a:off x="1122849" y="2630658"/>
              <a:ext cx="1262942" cy="1251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3EE432-1C77-43AF-A2A8-BE941FB33F4E}"/>
                </a:ext>
              </a:extLst>
            </p:cNvPr>
            <p:cNvGrpSpPr/>
            <p:nvPr/>
          </p:nvGrpSpPr>
          <p:grpSpPr>
            <a:xfrm>
              <a:off x="355356" y="2209799"/>
              <a:ext cx="2823943" cy="2823942"/>
              <a:chOff x="355356" y="2209799"/>
              <a:chExt cx="2823943" cy="282394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E3F883-1B3F-4977-A2C4-5F4D66F162CA}"/>
                  </a:ext>
                </a:extLst>
              </p:cNvPr>
              <p:cNvSpPr/>
              <p:nvPr/>
            </p:nvSpPr>
            <p:spPr>
              <a:xfrm>
                <a:off x="355356" y="3868614"/>
                <a:ext cx="2823943" cy="11651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323E55-5299-4AB9-BDF5-A0DEBE31B06B}"/>
                  </a:ext>
                </a:extLst>
              </p:cNvPr>
              <p:cNvSpPr/>
              <p:nvPr/>
            </p:nvSpPr>
            <p:spPr>
              <a:xfrm>
                <a:off x="355356" y="2209799"/>
                <a:ext cx="2823943" cy="4349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0A0EF-0435-4084-A6A3-AB100C904DFE}"/>
                  </a:ext>
                </a:extLst>
              </p:cNvPr>
              <p:cNvSpPr/>
              <p:nvPr/>
            </p:nvSpPr>
            <p:spPr>
              <a:xfrm>
                <a:off x="2377440" y="2362199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C503B8-50C7-4A2B-BF9F-E00869155A2C}"/>
                  </a:ext>
                </a:extLst>
              </p:cNvPr>
              <p:cNvSpPr/>
              <p:nvPr/>
            </p:nvSpPr>
            <p:spPr>
              <a:xfrm>
                <a:off x="355356" y="2437665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15" name="Picture 2" descr="Image result for unsw canberra">
            <a:extLst>
              <a:ext uri="{FF2B5EF4-FFF2-40B4-BE49-F238E27FC236}">
                <a16:creationId xmlns:a16="http://schemas.microsoft.com/office/drawing/2014/main" id="{038EEE22-2AC8-42DA-AD49-6968D7DD9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03" y="2153527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012409-EAF0-4DD0-A8F0-B3670700720B}"/>
              </a:ext>
            </a:extLst>
          </p:cNvPr>
          <p:cNvGrpSpPr/>
          <p:nvPr/>
        </p:nvGrpSpPr>
        <p:grpSpPr>
          <a:xfrm>
            <a:off x="9012703" y="2153527"/>
            <a:ext cx="2823943" cy="2823942"/>
            <a:chOff x="355356" y="2209799"/>
            <a:chExt cx="2823943" cy="28239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523F23-288F-42DA-9448-5971DA910008}"/>
                </a:ext>
              </a:extLst>
            </p:cNvPr>
            <p:cNvSpPr/>
            <p:nvPr/>
          </p:nvSpPr>
          <p:spPr>
            <a:xfrm>
              <a:off x="355356" y="3868614"/>
              <a:ext cx="2823943" cy="11651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F90A5B-24ED-4621-A4C4-E4BE5A91D96E}"/>
                </a:ext>
              </a:extLst>
            </p:cNvPr>
            <p:cNvSpPr/>
            <p:nvPr/>
          </p:nvSpPr>
          <p:spPr>
            <a:xfrm>
              <a:off x="355356" y="2209799"/>
              <a:ext cx="2823943" cy="434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93695E-D5C1-4F46-95F0-99E7FC0FA2B9}"/>
                </a:ext>
              </a:extLst>
            </p:cNvPr>
            <p:cNvSpPr/>
            <p:nvPr/>
          </p:nvSpPr>
          <p:spPr>
            <a:xfrm>
              <a:off x="2377440" y="2362199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4BD027-DE51-4997-8095-E7555BA2741C}"/>
                </a:ext>
              </a:extLst>
            </p:cNvPr>
            <p:cNvSpPr/>
            <p:nvPr/>
          </p:nvSpPr>
          <p:spPr>
            <a:xfrm>
              <a:off x="355356" y="2437665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2" name="Equals 21">
            <a:extLst>
              <a:ext uri="{FF2B5EF4-FFF2-40B4-BE49-F238E27FC236}">
                <a16:creationId xmlns:a16="http://schemas.microsoft.com/office/drawing/2014/main" id="{64048435-C123-433A-B7DC-7925A3E00B40}"/>
              </a:ext>
            </a:extLst>
          </p:cNvPr>
          <p:cNvSpPr/>
          <p:nvPr/>
        </p:nvSpPr>
        <p:spPr>
          <a:xfrm>
            <a:off x="7833579" y="3150983"/>
            <a:ext cx="894617" cy="829029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/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blipFill>
                <a:blip r:embed="rId4"/>
                <a:stretch>
                  <a:fillRect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75389C1-9697-4F6D-9D6E-3CDEA2D3EB0D}"/>
              </a:ext>
            </a:extLst>
          </p:cNvPr>
          <p:cNvSpPr txBox="1"/>
          <p:nvPr/>
        </p:nvSpPr>
        <p:spPr>
          <a:xfrm>
            <a:off x="4568833" y="5489545"/>
            <a:ext cx="29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Hadamard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/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/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blipFill>
                <a:blip r:embed="rId6"/>
                <a:stretch>
                  <a:fillRect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/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1809AC9A-701B-4036-BED3-C33FE7ED2623}"/>
              </a:ext>
            </a:extLst>
          </p:cNvPr>
          <p:cNvSpPr/>
          <p:nvPr/>
        </p:nvSpPr>
        <p:spPr>
          <a:xfrm>
            <a:off x="3579190" y="3237644"/>
            <a:ext cx="704944" cy="704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13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2823100" y="2263806"/>
            <a:ext cx="936890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05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3204840" y="3826276"/>
            <a:ext cx="210400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9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1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rgbClr val="FF2929">
              <a:alpha val="62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rgbClr val="FF2929">
              <a:alpha val="62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F9A9B0-162D-408E-B594-8E6C12DB6BC2}"/>
              </a:ext>
            </a:extLst>
          </p:cNvPr>
          <p:cNvCxnSpPr>
            <a:stCxn id="210" idx="0"/>
          </p:cNvCxnSpPr>
          <p:nvPr/>
        </p:nvCxnSpPr>
        <p:spPr>
          <a:xfrm flipV="1">
            <a:off x="1626707" y="3545058"/>
            <a:ext cx="610056" cy="11534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075D92-2E76-4C9A-A3A7-9CFD99C5A5B4}"/>
              </a:ext>
            </a:extLst>
          </p:cNvPr>
          <p:cNvCxnSpPr>
            <a:cxnSpLocks/>
          </p:cNvCxnSpPr>
          <p:nvPr/>
        </p:nvCxnSpPr>
        <p:spPr>
          <a:xfrm flipH="1" flipV="1">
            <a:off x="7905327" y="2442063"/>
            <a:ext cx="16283" cy="2827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1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IPM</a:t>
            </a:r>
          </a:p>
        </p:txBody>
      </p:sp>
      <p:pic>
        <p:nvPicPr>
          <p:cNvPr id="7" name="Picture 6" descr="A tent in the background&#10;&#10;Description automatically generated">
            <a:extLst>
              <a:ext uri="{FF2B5EF4-FFF2-40B4-BE49-F238E27FC236}">
                <a16:creationId xmlns:a16="http://schemas.microsoft.com/office/drawing/2014/main" id="{18E2BADD-06E8-4373-9690-1319F352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8716"/>
            <a:ext cx="12192000" cy="4064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A731696-08A3-4C4E-A8AA-CB6B55A8FC61}"/>
              </a:ext>
            </a:extLst>
          </p:cNvPr>
          <p:cNvSpPr/>
          <p:nvPr/>
        </p:nvSpPr>
        <p:spPr>
          <a:xfrm>
            <a:off x="1941343" y="4107766"/>
            <a:ext cx="422030" cy="10132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D25AFF8-FCD5-43FA-970F-2BEC64174206}"/>
              </a:ext>
            </a:extLst>
          </p:cNvPr>
          <p:cNvSpPr/>
          <p:nvPr/>
        </p:nvSpPr>
        <p:spPr>
          <a:xfrm>
            <a:off x="6096000" y="4745459"/>
            <a:ext cx="248532" cy="11816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BB14B-0FFD-4372-9CAF-05D7F1C27625}"/>
              </a:ext>
            </a:extLst>
          </p:cNvPr>
          <p:cNvSpPr txBox="1"/>
          <p:nvPr/>
        </p:nvSpPr>
        <p:spPr>
          <a:xfrm>
            <a:off x="2439226" y="442972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5m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50F32-2457-4BBA-9DFD-E01A245F6EF9}"/>
              </a:ext>
            </a:extLst>
          </p:cNvPr>
          <p:cNvSpPr txBox="1"/>
          <p:nvPr/>
        </p:nvSpPr>
        <p:spPr>
          <a:xfrm>
            <a:off x="6525364" y="5013136"/>
            <a:ext cx="76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5m</a:t>
            </a:r>
          </a:p>
          <a:p>
            <a:r>
              <a:rPr lang="en-AU" b="1" dirty="0">
                <a:solidFill>
                  <a:schemeClr val="bg1"/>
                </a:solidFill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237500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281</Words>
  <Application>Microsoft Office PowerPoint</Application>
  <PresentationFormat>Widescreen</PresentationFormat>
  <Paragraphs>88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Mask Matching</vt:lpstr>
      <vt:lpstr>PowerPoint Presentation</vt:lpstr>
      <vt:lpstr>PowerPoint Presentation</vt:lpstr>
      <vt:lpstr>IPM</vt:lpstr>
      <vt:lpstr>IPM</vt:lpstr>
      <vt:lpstr>IPM</vt:lpstr>
      <vt:lpstr>PowerPoint Presentation</vt:lpstr>
      <vt:lpstr>PowerPoint Presentation</vt:lpstr>
      <vt:lpstr>Histogram Backprojection</vt:lpstr>
      <vt:lpstr>Histogram Backprojection</vt:lpstr>
      <vt:lpstr>Histogram Backprojection</vt:lpstr>
      <vt:lpstr>PowerPoint Presentation</vt:lpstr>
      <vt:lpstr>PowerPoint Presentation</vt:lpstr>
      <vt:lpstr>Feature mask generation</vt:lpstr>
      <vt:lpstr>PowerPoint Presentation</vt:lpstr>
      <vt:lpstr>PowerPoint Presentation</vt:lpstr>
      <vt:lpstr>Driving line generation</vt:lpstr>
      <vt:lpstr>PowerPoint Presentation</vt:lpstr>
      <vt:lpstr>PowerPoint Presentation</vt:lpstr>
      <vt:lpstr>PowerPoint Presentation</vt:lpstr>
      <vt:lpstr>Mask Matching</vt:lpstr>
      <vt:lpstr>Mask Matching</vt:lpstr>
      <vt:lpstr>Mask Matching</vt:lpstr>
      <vt:lpstr>PowerPoint Presentation</vt:lpstr>
      <vt:lpstr>PowerPoint Presentation</vt:lpstr>
      <vt:lpstr>Optical flow</vt:lpstr>
      <vt:lpstr>Optical flow</vt:lpstr>
      <vt:lpstr>PowerPoint Presentation</vt:lpstr>
      <vt:lpstr>PowerPoint Presentation</vt:lpstr>
      <vt:lpstr>QUESTIONS</vt:lpstr>
      <vt:lpstr>Resuts</vt:lpstr>
      <vt:lpstr>Path matching</vt:lpstr>
      <vt:lpstr>Histogram backprojection</vt:lpstr>
      <vt:lpstr>Optical flow</vt:lpstr>
      <vt:lpstr>Bezier Curves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McDonnell</dc:creator>
  <cp:lastModifiedBy>MIchael</cp:lastModifiedBy>
  <cp:revision>29</cp:revision>
  <dcterms:created xsi:type="dcterms:W3CDTF">2019-09-06T01:21:10Z</dcterms:created>
  <dcterms:modified xsi:type="dcterms:W3CDTF">2019-10-16T04:04:02Z</dcterms:modified>
</cp:coreProperties>
</file>